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57" r:id="rId3"/>
    <p:sldId id="35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359" r:id="rId14"/>
    <p:sldId id="269" r:id="rId15"/>
    <p:sldId id="360" r:id="rId16"/>
    <p:sldId id="270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BB9FE-2C63-3CC3-9C8E-733899B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E3E36-F42B-014F-BFC9-66A4A98B3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42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yshen82@wisc.edu" TargetMode="External"/><Relationship Id="rId2" Type="http://schemas.openxmlformats.org/officeDocument/2006/relationships/hyperlink" Target="mailto:tharter@wisc.edu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yler.caraza-harter.com/cs320/f22/surveys.html" TargetMode="External"/><Relationship Id="rId5" Type="http://schemas.openxmlformats.org/officeDocument/2006/relationships/hyperlink" Target="https://canvas.wisc.edu/courses/322105/pages/contact-info" TargetMode="External"/><Relationship Id="rId4" Type="http://schemas.openxmlformats.org/officeDocument/2006/relationships/hyperlink" Target="https://canvas.wisc.edu/courses/343506/pages/cs320-staf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orms.gle/KqvLHGrCvuP9Z7wF9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0.cs.wisc.edu/f22/schedule.html" TargetMode="External"/><Relationship Id="rId2" Type="http://schemas.openxmlformats.org/officeDocument/2006/relationships/hyperlink" Target="https://stat.wisc.edu/undergraduate-data-science-studi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yler.caraza-harter.com/cs301/fall19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20/f22/schedule.html" TargetMode="External"/><Relationship Id="rId2" Type="http://schemas.openxmlformats.org/officeDocument/2006/relationships/hyperlink" Target="https://www.msyamkumar.com/cs320/s23/schedul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Welcome + First Lecture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  <p:sp>
        <p:nvSpPr>
          <p:cNvPr id="121" name="[reproducibility]"/>
          <p:cNvSpPr txBox="1"/>
          <p:nvPr/>
        </p:nvSpPr>
        <p:spPr>
          <a:xfrm>
            <a:off x="7398356" y="4806512"/>
            <a:ext cx="5120983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>
              <a:defRPr sz="5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[reproducibility]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Class organization: People</a:t>
            </a:r>
          </a:p>
        </p:txBody>
      </p:sp>
      <p:sp>
        <p:nvSpPr>
          <p:cNvPr id="216" name="Teams…"/>
          <p:cNvSpPr txBox="1"/>
          <p:nvPr/>
        </p:nvSpPr>
        <p:spPr>
          <a:xfrm>
            <a:off x="946936" y="1909293"/>
            <a:ext cx="11099800" cy="67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rPr dirty="0"/>
              <a:t>Teams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you'll be assigned to a team of 4-7 students</a:t>
            </a:r>
            <a:r>
              <a:rPr lang="en-US" dirty="0"/>
              <a:t> (from the same lab)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teams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some types of collaboration with team members are allowed (not required) on graded work, such as projects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quizzes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collaboration with non-team members in not allowed</a:t>
            </a:r>
          </a:p>
          <a:p>
            <a:pPr algn="l">
              <a:spcBef>
                <a:spcPts val="4200"/>
              </a:spcBef>
              <a:defRPr sz="3200" b="0"/>
            </a:pPr>
            <a:r>
              <a:rPr dirty="0"/>
              <a:t>Staff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Instructor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Teaching Assistants (grad students)</a:t>
            </a:r>
            <a:r>
              <a:rPr lang="en-US" dirty="0"/>
              <a:t> – Group TA</a:t>
            </a:r>
            <a:endParaRPr dirty="0"/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Mentors (undergrads)</a:t>
            </a:r>
          </a:p>
        </p:txBody>
      </p:sp>
      <p:sp>
        <p:nvSpPr>
          <p:cNvPr id="217" name="we all provide office hours, and you can attend any that you prefer!"/>
          <p:cNvSpPr txBox="1"/>
          <p:nvPr/>
        </p:nvSpPr>
        <p:spPr>
          <a:xfrm>
            <a:off x="3936973" y="8543012"/>
            <a:ext cx="590386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W</a:t>
            </a:r>
            <a:r>
              <a:rPr dirty="0"/>
              <a:t>e all provide office hours</a:t>
            </a:r>
            <a:r>
              <a:rPr lang="en-US" dirty="0"/>
              <a:t>.</a:t>
            </a:r>
          </a:p>
          <a:p>
            <a:r>
              <a:rPr lang="en-US" dirty="0"/>
              <a:t>Office hours are drop-in (no need to reserve).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munication"/>
          <p:cNvSpPr txBox="1">
            <a:spLocks noGrp="1"/>
          </p:cNvSpPr>
          <p:nvPr>
            <p:ph type="title"/>
          </p:nvPr>
        </p:nvSpPr>
        <p:spPr>
          <a:xfrm>
            <a:off x="718428" y="885554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Communication</a:t>
            </a:r>
          </a:p>
        </p:txBody>
      </p:sp>
      <p:sp>
        <p:nvSpPr>
          <p:cNvPr id="229" name="Piazza…"/>
          <p:cNvSpPr txBox="1"/>
          <p:nvPr/>
        </p:nvSpPr>
        <p:spPr>
          <a:xfrm>
            <a:off x="718428" y="2251127"/>
            <a:ext cx="1114246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Piazza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on site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&gt;5 lines of project-related code (considered cheating)</a:t>
            </a:r>
          </a:p>
        </p:txBody>
      </p:sp>
      <p:sp>
        <p:nvSpPr>
          <p:cNvPr id="230" name="Email…"/>
          <p:cNvSpPr txBox="1"/>
          <p:nvPr/>
        </p:nvSpPr>
        <p:spPr>
          <a:xfrm>
            <a:off x="718428" y="6823127"/>
            <a:ext cx="1209145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Email</a:t>
            </a:r>
            <a:r>
              <a:rPr lang="en-US" dirty="0"/>
              <a:t> (least preferred)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me: </a:t>
            </a:r>
            <a:r>
              <a:rPr lang="en-US" u="sng" dirty="0">
                <a:hlinkClick r:id="rId2"/>
              </a:rPr>
              <a:t>ms</a:t>
            </a:r>
            <a:r>
              <a:rPr u="sng" dirty="0">
                <a:hlinkClick r:id="rId2"/>
              </a:rPr>
              <a:t>@</a:t>
            </a:r>
            <a:r>
              <a:rPr lang="en-US" u="sng" dirty="0">
                <a:hlinkClick r:id="rId2"/>
              </a:rPr>
              <a:t>cs.</a:t>
            </a:r>
            <a:r>
              <a:rPr u="sng" dirty="0">
                <a:hlinkClick r:id="rId2"/>
              </a:rPr>
              <a:t>wisc.edu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Head TA: </a:t>
            </a:r>
            <a:r>
              <a:rPr lang="en-US" dirty="0" err="1">
                <a:solidFill>
                  <a:schemeClr val="tx1"/>
                </a:solidFill>
              </a:rPr>
              <a:t>Yiyin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u="sng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yshen82@wisc.edu</a:t>
            </a:r>
            <a:endParaRPr lang="en-US" b="0" u="sng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Course staff: </a:t>
            </a:r>
            <a:r>
              <a:rPr lang="en-US" dirty="0">
                <a:hlinkClick r:id="rId4"/>
              </a:rPr>
              <a:t>https://canvas.wisc.edu/courses/343506/pages/cs320-staff</a:t>
            </a:r>
            <a:r>
              <a:rPr lang="en-US" dirty="0"/>
              <a:t> </a:t>
            </a:r>
            <a:endParaRPr u="sng" dirty="0">
              <a:hlinkClick r:id="rId5"/>
            </a:endParaRPr>
          </a:p>
        </p:txBody>
      </p:sp>
      <p:sp>
        <p:nvSpPr>
          <p:cNvPr id="231" name="Forms…"/>
          <p:cNvSpPr txBox="1"/>
          <p:nvPr/>
        </p:nvSpPr>
        <p:spPr>
          <a:xfrm>
            <a:off x="718428" y="4410127"/>
            <a:ext cx="1032563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Forms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u="sng" dirty="0">
                <a:hlinkClick r:id="rId6"/>
              </a:rPr>
              <a:t>https://www.msyamkumar.com/cs320/s23/surveys.html</a:t>
            </a:r>
            <a:endParaRPr u="sng" dirty="0">
              <a:hlinkClick r:id="rId6"/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6"/>
                </a:solidFill>
              </a:rPr>
              <a:t>Student Information Survey.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Exam conflicts.</a:t>
            </a:r>
            <a:r>
              <a:rPr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dirty="0">
                <a:solidFill>
                  <a:schemeClr val="accent1">
                    <a:lumOff val="-13575"/>
                  </a:schemeClr>
                </a:solidFill>
              </a:rPr>
              <a:t>Grading Issues.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Feedback 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orm.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Thank you</a:t>
            </a:r>
            <a:r>
              <a:rPr lang="en-US"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form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! </a:t>
            </a:r>
            <a:endParaRPr dirty="0">
              <a:solidFill>
                <a:schemeClr val="accent1">
                  <a:lumOff val="-13575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aded Work: Exams/Quizz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Exams</a:t>
            </a:r>
            <a:r>
              <a:rPr lang="en-US" dirty="0"/>
              <a:t> </a:t>
            </a:r>
            <a:r>
              <a:rPr dirty="0"/>
              <a:t>/</a:t>
            </a:r>
            <a:r>
              <a:rPr lang="en-US" dirty="0"/>
              <a:t> </a:t>
            </a:r>
            <a:r>
              <a:rPr dirty="0"/>
              <a:t>Quizzes</a:t>
            </a:r>
          </a:p>
        </p:txBody>
      </p:sp>
      <p:sp>
        <p:nvSpPr>
          <p:cNvPr id="237" name="Final - 16%…"/>
          <p:cNvSpPr txBox="1"/>
          <p:nvPr/>
        </p:nvSpPr>
        <p:spPr>
          <a:xfrm>
            <a:off x="973261" y="6940550"/>
            <a:ext cx="769120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Final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5</a:t>
            </a:r>
            <a:r>
              <a:rPr sz="3200" dirty="0">
                <a:solidFill>
                  <a:srgbClr val="00B050"/>
                </a:solidFill>
              </a:rPr>
              <a:t>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2 hours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one-page two-sided note sheet</a:t>
            </a:r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May 12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 10:05AM - 12:05PM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  <p:sp>
        <p:nvSpPr>
          <p:cNvPr id="238" name="Ten Online Quizzes - 1% each…"/>
          <p:cNvSpPr txBox="1"/>
          <p:nvPr/>
        </p:nvSpPr>
        <p:spPr>
          <a:xfrm>
            <a:off x="973261" y="1225550"/>
            <a:ext cx="961320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Ten Online Quizzes </a:t>
            </a:r>
            <a:r>
              <a:rPr lang="en-US" sz="3200" dirty="0"/>
              <a:t>-</a:t>
            </a:r>
            <a:r>
              <a:rPr sz="3200" dirty="0"/>
              <a:t> </a:t>
            </a:r>
            <a:r>
              <a:rPr sz="3200" dirty="0">
                <a:solidFill>
                  <a:srgbClr val="00B050"/>
                </a:solidFill>
              </a:rPr>
              <a:t>1% </a:t>
            </a:r>
            <a:r>
              <a:rPr sz="3200" dirty="0"/>
              <a:t>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10%</a:t>
            </a:r>
            <a:r>
              <a:rPr lang="en-US" sz="3200" dirty="0"/>
              <a:t> 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no time limit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</a:rPr>
              <a:t>on Canvas</a:t>
            </a:r>
            <a:r>
              <a:rPr dirty="0"/>
              <a:t>, open book/notes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can take together AT SAME TIME with team members</a:t>
            </a:r>
            <a:br>
              <a:rPr dirty="0"/>
            </a:br>
            <a:r>
              <a:rPr dirty="0"/>
              <a:t>(no other human help allowed)</a:t>
            </a:r>
          </a:p>
        </p:txBody>
      </p:sp>
      <p:sp>
        <p:nvSpPr>
          <p:cNvPr id="239" name="Midterms - 14% each…"/>
          <p:cNvSpPr txBox="1"/>
          <p:nvPr/>
        </p:nvSpPr>
        <p:spPr>
          <a:xfrm>
            <a:off x="973261" y="4527550"/>
            <a:ext cx="8250657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Midterms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3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each (</a:t>
            </a:r>
            <a:r>
              <a:rPr lang="en-US" sz="3200" dirty="0">
                <a:solidFill>
                  <a:srgbClr val="00B050"/>
                </a:solidFill>
              </a:rPr>
              <a:t>26% </a:t>
            </a:r>
            <a:r>
              <a:rPr lang="en-US" sz="3200" dirty="0"/>
              <a:t>overall) 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40 minutes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</a:t>
            </a:r>
            <a:r>
              <a:rPr dirty="0"/>
              <a:t>ne</a:t>
            </a:r>
            <a:r>
              <a:rPr lang="en-US" dirty="0"/>
              <a:t>-</a:t>
            </a:r>
            <a:r>
              <a:rPr dirty="0"/>
              <a:t>page </a:t>
            </a:r>
            <a:r>
              <a:rPr lang="en-US" dirty="0"/>
              <a:t>two-sided </a:t>
            </a:r>
            <a:r>
              <a:rPr dirty="0"/>
              <a:t>note</a:t>
            </a:r>
            <a:r>
              <a:rPr lang="en-US" dirty="0"/>
              <a:t> </a:t>
            </a:r>
            <a:r>
              <a:rPr dirty="0"/>
              <a:t>s</a:t>
            </a:r>
            <a:r>
              <a:rPr lang="en-US" dirty="0"/>
              <a:t>heet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  <a:latin typeface="+mn-ea"/>
                <a:ea typeface="+mn-ea"/>
              </a:rPr>
              <a:t>in class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: March 3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rd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, April 7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31739" y="463862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Projects</a:t>
            </a:r>
          </a:p>
        </p:txBody>
      </p:sp>
      <p:sp>
        <p:nvSpPr>
          <p:cNvPr id="242" name="7 Projects - 6% each…"/>
          <p:cNvSpPr txBox="1"/>
          <p:nvPr/>
        </p:nvSpPr>
        <p:spPr>
          <a:xfrm>
            <a:off x="931739" y="1644442"/>
            <a:ext cx="1061084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7 Projects - </a:t>
            </a:r>
            <a:r>
              <a:rPr sz="3200" dirty="0">
                <a:solidFill>
                  <a:srgbClr val="00B050"/>
                </a:solidFill>
              </a:rPr>
              <a:t>6%</a:t>
            </a:r>
            <a:r>
              <a:rPr sz="3200" dirty="0"/>
              <a:t> 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42% </a:t>
            </a:r>
            <a:r>
              <a:rPr lang="en-US" sz="3200" dirty="0"/>
              <a:t>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format</a:t>
            </a:r>
            <a:r>
              <a:rPr dirty="0"/>
              <a:t>: notebook, module, or program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1: you can optionally collaborate with team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2: must be individually (only help from 320 staff)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regular deadlines on course website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late days: overall 12 late days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hard deadline: 7 days after the regular deadline – maximum 3 late days; 5% score penalty per day after day 3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still a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rPr dirty="0"/>
              <a:t>, but more depends on TA evaluation (more plots)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clearing auto-grader on the submission portal (course website) is mandatory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ask for specific feedback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</a:t>
            </a:r>
            <a:r>
              <a:rPr lang="en-US" dirty="0"/>
              <a:t>(constructive)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8075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52500" y="1103236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</a:t>
            </a:r>
            <a:r>
              <a:rPr lang="en-US" dirty="0"/>
              <a:t>Attendance + Surveys</a:t>
            </a:r>
            <a:endParaRPr dirty="0"/>
          </a:p>
        </p:txBody>
      </p:sp>
      <p:sp>
        <p:nvSpPr>
          <p:cNvPr id="242" name="7 Projects - 6% each…"/>
          <p:cNvSpPr txBox="1"/>
          <p:nvPr/>
        </p:nvSpPr>
        <p:spPr>
          <a:xfrm>
            <a:off x="1632828" y="2633792"/>
            <a:ext cx="106108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Lab attendance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overall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3 score drops: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use these wisely – potential sickness, planned absences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no other exceptions</a:t>
            </a:r>
            <a:endParaRPr dirty="0"/>
          </a:p>
        </p:txBody>
      </p:sp>
      <p:sp>
        <p:nvSpPr>
          <p:cNvPr id="243" name="Participation - 4%…"/>
          <p:cNvSpPr txBox="1"/>
          <p:nvPr/>
        </p:nvSpPr>
        <p:spPr>
          <a:xfrm>
            <a:off x="1632828" y="4926142"/>
            <a:ext cx="538769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Lecture attendance</a:t>
            </a:r>
            <a:r>
              <a:rPr sz="3200" dirty="0"/>
              <a:t> -</a:t>
            </a:r>
            <a:r>
              <a:rPr sz="3200" dirty="0">
                <a:solidFill>
                  <a:srgbClr val="00B050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2%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20% score drops</a:t>
            </a:r>
            <a:endParaRPr dirty="0"/>
          </a:p>
        </p:txBody>
      </p:sp>
      <p:sp>
        <p:nvSpPr>
          <p:cNvPr id="2" name="Participation - 4%…">
            <a:extLst>
              <a:ext uri="{FF2B5EF4-FFF2-40B4-BE49-F238E27FC236}">
                <a16:creationId xmlns:a16="http://schemas.microsoft.com/office/drawing/2014/main" id="{2703A043-6FEE-2F70-A272-2B5483FE001B}"/>
              </a:ext>
            </a:extLst>
          </p:cNvPr>
          <p:cNvSpPr txBox="1"/>
          <p:nvPr/>
        </p:nvSpPr>
        <p:spPr>
          <a:xfrm>
            <a:off x="1612067" y="6367697"/>
            <a:ext cx="346729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Surveys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1%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190500" algn="l">
              <a:buSzPct val="100000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78F9CB7-626B-D97F-CE82-FCACF7A2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302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Letter Grades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6C7041D5-678A-361D-C1D5-F85CB4D38DDF}"/>
              </a:ext>
            </a:extLst>
          </p:cNvPr>
          <p:cNvSpPr txBox="1">
            <a:spLocks/>
          </p:cNvSpPr>
          <p:nvPr/>
        </p:nvSpPr>
        <p:spPr bwMode="auto">
          <a:xfrm>
            <a:off x="5740400" y="5132388"/>
            <a:ext cx="5029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596900" indent="-4572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93% - 100%: 		</a:t>
            </a:r>
            <a:r>
              <a:rPr lang="en-US" altLang="en-US" sz="3200" b="0" dirty="0">
                <a:solidFill>
                  <a:srgbClr val="00B050"/>
                </a:solidFill>
              </a:rPr>
              <a:t>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88% - 92.99%: 	</a:t>
            </a:r>
            <a:r>
              <a:rPr lang="en-US" altLang="en-US" sz="3200" b="0" dirty="0">
                <a:solidFill>
                  <a:srgbClr val="00B050"/>
                </a:solidFill>
              </a:rPr>
              <a:t>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80% - 87.99%: 	</a:t>
            </a:r>
            <a:r>
              <a:rPr lang="en-US" altLang="en-US" sz="3200" b="0" dirty="0">
                <a:solidFill>
                  <a:srgbClr val="00B050"/>
                </a:solidFill>
              </a:rPr>
              <a:t>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75% - 79.99%: 	</a:t>
            </a:r>
            <a:r>
              <a:rPr lang="en-US" altLang="en-US" sz="3200" b="0" dirty="0">
                <a:solidFill>
                  <a:srgbClr val="00B050"/>
                </a:solidFill>
              </a:rPr>
              <a:t>BC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70% - 79.99%: 	</a:t>
            </a:r>
            <a:r>
              <a:rPr lang="en-US" altLang="en-US" sz="3200" b="0" dirty="0">
                <a:solidFill>
                  <a:srgbClr val="00B050"/>
                </a:solidFill>
              </a:rPr>
              <a:t>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60% - 69.99%: 	</a:t>
            </a:r>
            <a:r>
              <a:rPr lang="en-US" altLang="en-US" sz="3200" b="0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E5C08A1A-908C-4AA2-CC06-B45CB78A2DF7}"/>
              </a:ext>
            </a:extLst>
          </p:cNvPr>
          <p:cNvSpPr txBox="1">
            <a:spLocks/>
          </p:cNvSpPr>
          <p:nvPr/>
        </p:nvSpPr>
        <p:spPr bwMode="auto">
          <a:xfrm>
            <a:off x="1495425" y="6003925"/>
            <a:ext cx="280828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600" b="0"/>
              <a:t>Grade cut-offs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72F4C47-244F-0702-D118-58B741402B13}"/>
              </a:ext>
            </a:extLst>
          </p:cNvPr>
          <p:cNvSpPr txBox="1">
            <a:spLocks/>
          </p:cNvSpPr>
          <p:nvPr/>
        </p:nvSpPr>
        <p:spPr bwMode="auto">
          <a:xfrm>
            <a:off x="1100502" y="2146459"/>
            <a:ext cx="10545762" cy="3857466"/>
          </a:xfrm>
          <a:prstGeom prst="rect">
            <a:avLst/>
          </a:prstGeom>
          <a:noFill/>
          <a:ln>
            <a:noFill/>
          </a:ln>
          <a:effectLst/>
        </p:spPr>
        <p:txBody>
          <a:bodyPr lIns="50800" tIns="50800" rIns="50800" bIns="50800" anchor="ctr">
            <a:spAutoFit/>
          </a:bodyPr>
          <a:lstStyle>
            <a:lvl1pPr marL="571500" indent="-5715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final grade is based on sum of all points earned.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grade does not depend on other students' grade.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Scores will NOT be rounded off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major score changes at the end of the semester</a:t>
            </a:r>
            <a:endParaRPr lang="en-US" sz="32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extra credit 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  <a:p>
            <a:pPr marL="0" indent="0" algn="l" eaLnBrk="1">
              <a:defRPr/>
            </a:pPr>
            <a:endParaRPr lang="en-US" altLang="en-US" sz="2800" b="0" dirty="0"/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me Commitment"/>
          <p:cNvSpPr txBox="1">
            <a:spLocks noGrp="1"/>
          </p:cNvSpPr>
          <p:nvPr>
            <p:ph type="title"/>
          </p:nvPr>
        </p:nvSpPr>
        <p:spPr>
          <a:xfrm>
            <a:off x="682678" y="733685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Time Commitment</a:t>
            </a:r>
            <a:r>
              <a:rPr lang="en-US" dirty="0"/>
              <a:t> &amp; Academic Conduct</a:t>
            </a:r>
            <a:endParaRPr dirty="0"/>
          </a:p>
        </p:txBody>
      </p:sp>
      <p:sp>
        <p:nvSpPr>
          <p:cNvPr id="248" name="Observations…"/>
          <p:cNvSpPr txBox="1"/>
          <p:nvPr/>
        </p:nvSpPr>
        <p:spPr>
          <a:xfrm>
            <a:off x="1154241" y="1965046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Project commitment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10-12 hours per project is typical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20% of students sometimes spend 20+ hours on some projects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recommendation: start early and be proactive</a:t>
            </a:r>
            <a:endParaRPr dirty="0"/>
          </a:p>
        </p:txBody>
      </p:sp>
      <p:sp>
        <p:nvSpPr>
          <p:cNvPr id="249" name="Typical Weekly Expectations…"/>
          <p:cNvSpPr txBox="1"/>
          <p:nvPr/>
        </p:nvSpPr>
        <p:spPr>
          <a:xfrm>
            <a:off x="1154241" y="4366424"/>
            <a:ext cx="11465609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Typical Weekly Expectations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rPr dirty="0"/>
              <a:t>hours - lecture/lab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rPr dirty="0"/>
              <a:t> hours - project coding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/>
              <a:t> hours - reading/quizzes/</a:t>
            </a:r>
            <a:r>
              <a:rPr dirty="0" err="1"/>
              <a:t>etc</a:t>
            </a:r>
            <a:endParaRPr dirty="0"/>
          </a:p>
        </p:txBody>
      </p:sp>
      <p:sp>
        <p:nvSpPr>
          <p:cNvPr id="3" name="Observations…">
            <a:extLst>
              <a:ext uri="{FF2B5EF4-FFF2-40B4-BE49-F238E27FC236}">
                <a16:creationId xmlns:a16="http://schemas.microsoft.com/office/drawing/2014/main" id="{FC6014EF-E0DA-CACA-20CD-12FE6C027CC6}"/>
              </a:ext>
            </a:extLst>
          </p:cNvPr>
          <p:cNvSpPr txBox="1"/>
          <p:nvPr/>
        </p:nvSpPr>
        <p:spPr>
          <a:xfrm>
            <a:off x="1154241" y="6998594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Academic Conduct</a:t>
            </a:r>
            <a:endParaRPr dirty="0"/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Read syllabus to make sure you know what is and isn’t acceptable.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We will run plagiarism detector on project submissions.</a:t>
            </a:r>
          </a:p>
        </p:txBody>
      </p:sp>
      <p:sp>
        <p:nvSpPr>
          <p:cNvPr id="4" name="Please talk to me if you're feeling overwhelmed with 320 or your semester in general!">
            <a:extLst>
              <a:ext uri="{FF2B5EF4-FFF2-40B4-BE49-F238E27FC236}">
                <a16:creationId xmlns:a16="http://schemas.microsoft.com/office/drawing/2014/main" id="{9C03ABE1-3962-463B-41FF-33A89515B63A}"/>
              </a:ext>
            </a:extLst>
          </p:cNvPr>
          <p:cNvSpPr txBox="1"/>
          <p:nvPr/>
        </p:nvSpPr>
        <p:spPr>
          <a:xfrm>
            <a:off x="7939973" y="5925825"/>
            <a:ext cx="4824735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Please talk to me if you're feeling overwhelmed with 320 or your semester in general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ading: same as 220/301 and some others..."/>
          <p:cNvSpPr txBox="1">
            <a:spLocks noGrp="1"/>
          </p:cNvSpPr>
          <p:nvPr>
            <p:ph type="title"/>
          </p:nvPr>
        </p:nvSpPr>
        <p:spPr>
          <a:xfrm>
            <a:off x="952500" y="838235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Reading: same as 220/301 and some others...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7" y="2372791"/>
            <a:ext cx="31750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3" y="2372791"/>
            <a:ext cx="314842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I'll post links to other online articles and my own notes"/>
          <p:cNvSpPr txBox="1"/>
          <p:nvPr/>
        </p:nvSpPr>
        <p:spPr>
          <a:xfrm>
            <a:off x="3215443" y="7479541"/>
            <a:ext cx="65739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post links to other online articles and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notes</a:t>
            </a:r>
            <a:endParaRPr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1" name="Lectures don't assume any reading prior to class"/>
          <p:cNvSpPr txBox="1"/>
          <p:nvPr/>
        </p:nvSpPr>
        <p:spPr>
          <a:xfrm>
            <a:off x="2931711" y="8368540"/>
            <a:ext cx="71413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Lectures don't assume any reading prior to class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ps for 320 Success"/>
          <p:cNvSpPr txBox="1">
            <a:spLocks noGrp="1"/>
          </p:cNvSpPr>
          <p:nvPr>
            <p:ph type="title"/>
          </p:nvPr>
        </p:nvSpPr>
        <p:spPr>
          <a:xfrm>
            <a:off x="952500" y="568793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Tips for 320 Success</a:t>
            </a:r>
          </a:p>
        </p:txBody>
      </p:sp>
      <p:sp>
        <p:nvSpPr>
          <p:cNvPr id="264" name="Just show up!…"/>
          <p:cNvSpPr txBox="1"/>
          <p:nvPr/>
        </p:nvSpPr>
        <p:spPr>
          <a:xfrm>
            <a:off x="973261" y="1733550"/>
            <a:ext cx="11568312" cy="715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Just show up!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 100% on participation, don't miss quizzes, submit group work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2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office hours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we're idle after a project release and swamped before a deadline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 labs before projects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4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Take the lead on group collaboration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Learn debugging</a:t>
            </a:r>
            <a:br/>
            <a:endParaRPr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Run the tester often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635000" indent="-635000" algn="l">
              <a:buSzPct val="100000"/>
              <a:buAutoNum type="arabicPeriod" startAt="7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If you're struggling, reach out -- the sooner, the better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day's Lecture:…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AA503297-1312-5275-2D10-F2217E2E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0471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Who am I?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E1778EB-DB17-DEFB-FB5E-24F83D3A59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39" y="2359858"/>
            <a:ext cx="7378700" cy="4321175"/>
          </a:xfrm>
        </p:spPr>
        <p:txBody>
          <a:bodyPr anchor="t">
            <a:noAutofit/>
          </a:bodyPr>
          <a:lstStyle/>
          <a:p>
            <a:pPr marL="452438" indent="-317500" eaLnBrk="1"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Meenakshi (Meena) </a:t>
            </a:r>
            <a:r>
              <a:rPr lang="en-US" alt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Syamkumar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Email: </a:t>
            </a:r>
            <a:r>
              <a:rPr lang="en-US" altLang="en-US" u="sng" dirty="0" err="1">
                <a:solidFill>
                  <a:schemeClr val="accent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ms@cs.wisc.edu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Please call me “Meena”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Industry and Teaching experience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Citrix, Cisco, and Microsoft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CS300, CS220, CS367, guest lectures in CS640, CS740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Research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measurements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 education</a:t>
            </a:r>
          </a:p>
          <a:p>
            <a:pPr marL="452438" indent="-317500" eaLnBrk="1">
              <a:spcBef>
                <a:spcPct val="0"/>
              </a:spcBef>
            </a:pP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14016941-A0E8-D0BF-F886-FAE3DAF4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39" y="2553532"/>
            <a:ext cx="38163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next lecture">
            <a:extLst>
              <a:ext uri="{FF2B5EF4-FFF2-40B4-BE49-F238E27FC236}">
                <a16:creationId xmlns:a16="http://schemas.microsoft.com/office/drawing/2014/main" id="{88CF086B-93BB-079D-22E6-20CE1EF2BA57}"/>
              </a:ext>
            </a:extLst>
          </p:cNvPr>
          <p:cNvSpPr txBox="1"/>
          <p:nvPr/>
        </p:nvSpPr>
        <p:spPr>
          <a:xfrm>
            <a:off x="6410672" y="5370525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CC9F633-F860-A7AD-E2A7-113C6BA55359}"/>
              </a:ext>
            </a:extLst>
          </p:cNvPr>
          <p:cNvSpPr/>
          <p:nvPr/>
        </p:nvSpPr>
        <p:spPr>
          <a:xfrm flipH="1">
            <a:off x="5142161" y="5648078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F326D345-2FA4-B0AC-AA03-3BBB2243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349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My world </a:t>
            </a:r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Wingdings" pitchFamily="2" charset="2"/>
              </a:rPr>
              <a:t></a:t>
            </a:r>
            <a:endParaRPr lang="en-US" altLang="en-US" sz="480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3" name="Picture 2" descr="A person and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D7442F88-890F-F995-5858-0BED5D5E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7" y="1236411"/>
            <a:ext cx="5798721" cy="7731628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51FCB471-7240-B8CB-2943-8BAC3F1301BE}"/>
              </a:ext>
            </a:extLst>
          </p:cNvPr>
          <p:cNvSpPr txBox="1">
            <a:spLocks/>
          </p:cNvSpPr>
          <p:nvPr/>
        </p:nvSpPr>
        <p:spPr bwMode="auto">
          <a:xfrm>
            <a:off x="7065034" y="9067388"/>
            <a:ext cx="4950073" cy="61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3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Passion: Running / working out</a:t>
            </a:r>
          </a:p>
        </p:txBody>
      </p:sp>
      <p:pic>
        <p:nvPicPr>
          <p:cNvPr id="6" name="Picture 5" descr="A child standing in front of a christmas tree&#10;&#10;Description automatically generated">
            <a:extLst>
              <a:ext uri="{FF2B5EF4-FFF2-40B4-BE49-F238E27FC236}">
                <a16:creationId xmlns:a16="http://schemas.microsoft.com/office/drawing/2014/main" id="{18E41AAF-CE3B-A25A-4122-119A61245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236411"/>
            <a:ext cx="5798721" cy="77316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7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3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4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85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786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7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788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89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0223" y="2787650"/>
            <a:ext cx="395540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i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# what line next?</a:t>
            </a:r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10072885" y="4203699"/>
            <a:ext cx="11394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operand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2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3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3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3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3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3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2" name="Rounded Rectangle"/>
          <p:cNvSpPr/>
          <p:nvPr/>
        </p:nvSpPr>
        <p:spPr>
          <a:xfrm>
            <a:off x="6681477" y="4942854"/>
            <a:ext cx="12700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7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84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5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886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87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88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889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5" name="Rounded Rectangle"/>
          <p:cNvSpPr/>
          <p:nvPr/>
        </p:nvSpPr>
        <p:spPr>
          <a:xfrm>
            <a:off x="81216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0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1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32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33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34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35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3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1" name="Rounded Rectangle"/>
          <p:cNvSpPr/>
          <p:nvPr/>
        </p:nvSpPr>
        <p:spPr>
          <a:xfrm>
            <a:off x="95059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6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7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6673850" y="4942854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1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1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2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23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24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25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26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2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re You?"/>
          <p:cNvSpPr txBox="1">
            <a:spLocks noGrp="1"/>
          </p:cNvSpPr>
          <p:nvPr>
            <p:ph type="title"/>
          </p:nvPr>
        </p:nvSpPr>
        <p:spPr>
          <a:xfrm>
            <a:off x="952500" y="1085447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Who are You?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9" name="Year in school?…"/>
          <p:cNvSpPr txBox="1">
            <a:spLocks noGrp="1"/>
          </p:cNvSpPr>
          <p:nvPr>
            <p:ph type="body" sz="half" idx="1"/>
          </p:nvPr>
        </p:nvSpPr>
        <p:spPr>
          <a:xfrm>
            <a:off x="1506261" y="2930440"/>
            <a:ext cx="11099800" cy="432975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Canvas &gt; Top Hat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>
              <a:spcBef>
                <a:spcPts val="0"/>
              </a:spcBef>
              <a:defRPr sz="2800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Sign in with your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wisc.edu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school account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0" name="Please fill this form (due today):…"/>
          <p:cNvSpPr txBox="1"/>
          <p:nvPr/>
        </p:nvSpPr>
        <p:spPr>
          <a:xfrm>
            <a:off x="1506261" y="4662978"/>
            <a:ext cx="8160888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 b="0"/>
            </a:pP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Please fill this form (due 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next Monday, Jan 30th</a:t>
            </a: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):</a:t>
            </a:r>
          </a:p>
          <a:p>
            <a:pPr algn="l">
              <a:defRPr sz="2700" b="0"/>
            </a:pP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  <a:hlinkClick r:id="rId2"/>
              </a:rPr>
              <a:t>https://forms.gle/KqvLHGrCvuP9Z7wF9</a:t>
            </a: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  <a:p>
            <a:pPr algn="l"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Why?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 me get to know you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Get </a:t>
            </a: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survey</a:t>
            </a: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credit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Group formation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0C0F5949-BCC4-7FF0-E3FB-32253626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81" y="3120846"/>
            <a:ext cx="2697255" cy="35119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67" name="...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8" name="...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069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70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71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33</a:t>
            </a:r>
          </a:p>
        </p:txBody>
      </p:sp>
      <p:sp>
        <p:nvSpPr>
          <p:cNvPr id="1072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3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4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S 320"/>
          <p:cNvSpPr/>
          <p:nvPr/>
        </p:nvSpPr>
        <p:spPr>
          <a:xfrm>
            <a:off x="637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320</a:t>
            </a:r>
          </a:p>
        </p:txBody>
      </p:sp>
      <p:sp>
        <p:nvSpPr>
          <p:cNvPr id="143" name="CS 220"/>
          <p:cNvSpPr/>
          <p:nvPr/>
        </p:nvSpPr>
        <p:spPr>
          <a:xfrm>
            <a:off x="637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220</a:t>
            </a:r>
          </a:p>
        </p:txBody>
      </p:sp>
      <p:sp>
        <p:nvSpPr>
          <p:cNvPr id="144" name="STAT 340"/>
          <p:cNvSpPr/>
          <p:nvPr/>
        </p:nvSpPr>
        <p:spPr>
          <a:xfrm>
            <a:off x="866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340</a:t>
            </a:r>
          </a:p>
        </p:txBody>
      </p:sp>
      <p:sp>
        <p:nvSpPr>
          <p:cNvPr id="145" name="STAT 240"/>
          <p:cNvSpPr/>
          <p:nvPr/>
        </p:nvSpPr>
        <p:spPr>
          <a:xfrm>
            <a:off x="866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240</a:t>
            </a:r>
          </a:p>
        </p:txBody>
      </p:sp>
      <p:sp>
        <p:nvSpPr>
          <p:cNvPr id="146" name="Related cour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Related courses</a:t>
            </a:r>
          </a:p>
        </p:txBody>
      </p:sp>
      <p:sp>
        <p:nvSpPr>
          <p:cNvPr id="147" name="L I S 461"/>
          <p:cNvSpPr/>
          <p:nvPr/>
        </p:nvSpPr>
        <p:spPr>
          <a:xfrm>
            <a:off x="10822379" y="5556506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 I S 461</a:t>
            </a:r>
          </a:p>
        </p:txBody>
      </p:sp>
      <p:grpSp>
        <p:nvGrpSpPr>
          <p:cNvPr id="150" name="Upper Level Data Science"/>
          <p:cNvGrpSpPr/>
          <p:nvPr/>
        </p:nvGrpSpPr>
        <p:grpSpPr>
          <a:xfrm>
            <a:off x="6307195" y="1636859"/>
            <a:ext cx="6272567" cy="1153799"/>
            <a:chOff x="0" y="0"/>
            <a:chExt cx="6272565" cy="1153797"/>
          </a:xfrm>
        </p:grpSpPr>
        <p:sp>
          <p:nvSpPr>
            <p:cNvPr id="149" name="Upper Level Data Science"/>
            <p:cNvSpPr/>
            <p:nvPr/>
          </p:nvSpPr>
          <p:spPr>
            <a:xfrm>
              <a:off x="50800" y="50800"/>
              <a:ext cx="6170966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Data Science</a:t>
              </a:r>
            </a:p>
          </p:txBody>
        </p:sp>
        <p:pic>
          <p:nvPicPr>
            <p:cNvPr id="148" name="Upper Level Data Science Upper Level Data Science" descr="Upper Level Data Science Upper Level Data Scien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72566" cy="1153798"/>
            </a:xfrm>
            <a:prstGeom prst="rect">
              <a:avLst/>
            </a:prstGeom>
            <a:effectLst/>
          </p:spPr>
        </p:pic>
      </p:grpSp>
      <p:grpSp>
        <p:nvGrpSpPr>
          <p:cNvPr id="153" name="Upper Level Computer Science"/>
          <p:cNvGrpSpPr/>
          <p:nvPr/>
        </p:nvGrpSpPr>
        <p:grpSpPr>
          <a:xfrm>
            <a:off x="425038" y="1636859"/>
            <a:ext cx="5600393" cy="1153799"/>
            <a:chOff x="0" y="0"/>
            <a:chExt cx="5600391" cy="1153797"/>
          </a:xfrm>
        </p:grpSpPr>
        <p:sp>
          <p:nvSpPr>
            <p:cNvPr id="152" name="Upper Level Computer Science"/>
            <p:cNvSpPr/>
            <p:nvPr/>
          </p:nvSpPr>
          <p:spPr>
            <a:xfrm>
              <a:off x="50800" y="50800"/>
              <a:ext cx="5498792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Computer Science</a:t>
              </a:r>
            </a:p>
          </p:txBody>
        </p:sp>
        <p:pic>
          <p:nvPicPr>
            <p:cNvPr id="151" name="Upper Level Computer Science Upper Level Computer Science" descr="Upper Level Computer Science Upper Level Computer Scienc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00392" cy="1153798"/>
            </a:xfrm>
            <a:prstGeom prst="rect">
              <a:avLst/>
            </a:prstGeom>
            <a:effectLst/>
          </p:spPr>
        </p:pic>
      </p:grpSp>
      <p:sp>
        <p:nvSpPr>
          <p:cNvPr id="154" name="CS 354"/>
          <p:cNvSpPr/>
          <p:nvPr/>
        </p:nvSpPr>
        <p:spPr>
          <a:xfrm>
            <a:off x="104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354</a:t>
            </a:r>
          </a:p>
        </p:txBody>
      </p:sp>
      <p:sp>
        <p:nvSpPr>
          <p:cNvPr id="155" name="CS 252"/>
          <p:cNvSpPr/>
          <p:nvPr/>
        </p:nvSpPr>
        <p:spPr>
          <a:xfrm>
            <a:off x="104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252</a:t>
            </a:r>
          </a:p>
        </p:txBody>
      </p:sp>
      <p:sp>
        <p:nvSpPr>
          <p:cNvPr id="156" name="CS 300"/>
          <p:cNvSpPr/>
          <p:nvPr/>
        </p:nvSpPr>
        <p:spPr>
          <a:xfrm>
            <a:off x="383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7" name="CS 200"/>
          <p:cNvSpPr/>
          <p:nvPr/>
        </p:nvSpPr>
        <p:spPr>
          <a:xfrm>
            <a:off x="383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200</a:t>
            </a:r>
          </a:p>
        </p:txBody>
      </p:sp>
      <p:sp>
        <p:nvSpPr>
          <p:cNvPr id="158" name="CS 300"/>
          <p:cNvSpPr/>
          <p:nvPr/>
        </p:nvSpPr>
        <p:spPr>
          <a:xfrm>
            <a:off x="3837379" y="366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1862555" y="3004501"/>
            <a:ext cx="1" cy="1875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 flipV="1">
            <a:off x="4617478" y="2939058"/>
            <a:ext cx="1" cy="576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 flipV="1">
            <a:off x="7157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9443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602478" y="2844760"/>
            <a:ext cx="1" cy="26576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4617478" y="449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461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82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715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4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systems…"/>
          <p:cNvSpPr txBox="1"/>
          <p:nvPr/>
        </p:nvSpPr>
        <p:spPr>
          <a:xfrm>
            <a:off x="1304440" y="7175448"/>
            <a:ext cx="10380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170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171" name="data programming…"/>
          <p:cNvSpPr txBox="1"/>
          <p:nvPr/>
        </p:nvSpPr>
        <p:spPr>
          <a:xfrm>
            <a:off x="6005176" y="7175448"/>
            <a:ext cx="23046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172" name="data modeling…"/>
          <p:cNvSpPr txBox="1"/>
          <p:nvPr/>
        </p:nvSpPr>
        <p:spPr>
          <a:xfrm>
            <a:off x="8542398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173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ethics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5481181" y="5310695"/>
            <a:ext cx="81259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P1 (Project 1) will help 300-to-320 students pickup Python."/>
          <p:cNvSpPr txBox="1"/>
          <p:nvPr/>
        </p:nvSpPr>
        <p:spPr>
          <a:xfrm>
            <a:off x="1660529" y="8647255"/>
            <a:ext cx="96837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P1 (Project 1) will help 300-to-320 students pickup Python.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lcome to Data Programming II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Welcome to Data </a:t>
            </a:r>
            <a:r>
              <a:rPr lang="en-US" dirty="0"/>
              <a:t>Science </a:t>
            </a:r>
            <a:r>
              <a:rPr dirty="0"/>
              <a:t>Programming II!</a:t>
            </a:r>
          </a:p>
        </p:txBody>
      </p:sp>
      <p:sp>
        <p:nvSpPr>
          <p:cNvPr id="178" name="Builds on CS 301 220.  https://stat.wisc.edu/undergraduate-data-science-studies/"/>
          <p:cNvSpPr txBox="1">
            <a:spLocks noGrp="1"/>
          </p:cNvSpPr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Tx/>
              <a:buNone/>
              <a:defRPr sz="28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Builds on CS220.  </a:t>
            </a:r>
            <a:r>
              <a:rPr u="sng" dirty="0">
                <a:hlinkClick r:id="rId2"/>
              </a:rPr>
              <a:t>https://stat.wisc.edu/undergraduate-data-science-studies/</a:t>
            </a:r>
          </a:p>
        </p:txBody>
      </p:sp>
      <p:sp>
        <p:nvSpPr>
          <p:cNvPr id="179" name="CS 220"/>
          <p:cNvSpPr txBox="1"/>
          <p:nvPr/>
        </p:nvSpPr>
        <p:spPr>
          <a:xfrm>
            <a:off x="2605545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CS220</a:t>
            </a:r>
          </a:p>
        </p:txBody>
      </p:sp>
      <p:sp>
        <p:nvSpPr>
          <p:cNvPr id="180" name="CS 320"/>
          <p:cNvSpPr txBox="1"/>
          <p:nvPr/>
        </p:nvSpPr>
        <p:spPr>
          <a:xfrm>
            <a:off x="8219252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CS320</a:t>
            </a:r>
          </a:p>
        </p:txBody>
      </p:sp>
      <p:sp>
        <p:nvSpPr>
          <p:cNvPr id="181" name="Line"/>
          <p:cNvSpPr/>
          <p:nvPr/>
        </p:nvSpPr>
        <p:spPr>
          <a:xfrm>
            <a:off x="1763232" y="3266713"/>
            <a:ext cx="98694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writing correct code"/>
          <p:cNvSpPr txBox="1"/>
          <p:nvPr/>
        </p:nvSpPr>
        <p:spPr>
          <a:xfrm>
            <a:off x="1995944" y="4164197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writing correct code</a:t>
            </a:r>
          </a:p>
        </p:txBody>
      </p:sp>
      <p:sp>
        <p:nvSpPr>
          <p:cNvPr id="183" name="writing efficient code"/>
          <p:cNvSpPr txBox="1"/>
          <p:nvPr/>
        </p:nvSpPr>
        <p:spPr>
          <a:xfrm>
            <a:off x="7547318" y="4162808"/>
            <a:ext cx="3087936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184" name="using objects"/>
          <p:cNvSpPr txBox="1"/>
          <p:nvPr/>
        </p:nvSpPr>
        <p:spPr>
          <a:xfrm>
            <a:off x="2528129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using objects</a:t>
            </a:r>
          </a:p>
        </p:txBody>
      </p:sp>
      <p:sp>
        <p:nvSpPr>
          <p:cNvPr id="185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186" name="lists+dicts"/>
          <p:cNvSpPr txBox="1"/>
          <p:nvPr/>
        </p:nvSpPr>
        <p:spPr>
          <a:xfrm>
            <a:off x="2642415" y="5893172"/>
            <a:ext cx="167032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l</a:t>
            </a:r>
            <a:r>
              <a:rPr dirty="0"/>
              <a:t>ists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 err="1"/>
              <a:t>dicts</a:t>
            </a:r>
            <a:endParaRPr dirty="0"/>
          </a:p>
        </p:txBody>
      </p:sp>
      <p:sp>
        <p:nvSpPr>
          <p:cNvPr id="187" name="graphs+trees"/>
          <p:cNvSpPr txBox="1"/>
          <p:nvPr/>
        </p:nvSpPr>
        <p:spPr>
          <a:xfrm>
            <a:off x="8015671" y="5893172"/>
            <a:ext cx="21512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g</a:t>
            </a:r>
            <a:r>
              <a:rPr dirty="0"/>
              <a:t>raphs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trees</a:t>
            </a:r>
          </a:p>
        </p:txBody>
      </p:sp>
      <p:sp>
        <p:nvSpPr>
          <p:cNvPr id="188" name="analyzing datasets"/>
          <p:cNvSpPr txBox="1"/>
          <p:nvPr/>
        </p:nvSpPr>
        <p:spPr>
          <a:xfrm>
            <a:off x="2198661" y="6486483"/>
            <a:ext cx="25578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analyzing datasets</a:t>
            </a:r>
          </a:p>
        </p:txBody>
      </p:sp>
      <p:sp>
        <p:nvSpPr>
          <p:cNvPr id="189" name="collecting+analyzing datasets"/>
          <p:cNvSpPr txBox="1"/>
          <p:nvPr/>
        </p:nvSpPr>
        <p:spPr>
          <a:xfrm>
            <a:off x="6898379" y="6473744"/>
            <a:ext cx="438581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ollecting</a:t>
            </a: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analyzing datasets</a:t>
            </a:r>
          </a:p>
        </p:txBody>
      </p:sp>
      <p:sp>
        <p:nvSpPr>
          <p:cNvPr id="190" name="getting results"/>
          <p:cNvSpPr txBox="1"/>
          <p:nvPr/>
        </p:nvSpPr>
        <p:spPr>
          <a:xfrm>
            <a:off x="2461714" y="3583625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results</a:t>
            </a:r>
          </a:p>
        </p:txBody>
      </p:sp>
      <p:sp>
        <p:nvSpPr>
          <p:cNvPr id="191" name="getting reproducible results"/>
          <p:cNvSpPr txBox="1"/>
          <p:nvPr/>
        </p:nvSpPr>
        <p:spPr>
          <a:xfrm>
            <a:off x="7111586" y="3582236"/>
            <a:ext cx="3959400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6163887" y="2895427"/>
            <a:ext cx="1" cy="56899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3" name="plots"/>
          <p:cNvSpPr txBox="1"/>
          <p:nvPr/>
        </p:nvSpPr>
        <p:spPr>
          <a:xfrm>
            <a:off x="3083407" y="7067054"/>
            <a:ext cx="78834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plots</a:t>
            </a:r>
          </a:p>
        </p:txBody>
      </p:sp>
      <p:sp>
        <p:nvSpPr>
          <p:cNvPr id="194" name="animated visualizations"/>
          <p:cNvSpPr txBox="1"/>
          <p:nvPr/>
        </p:nvSpPr>
        <p:spPr>
          <a:xfrm>
            <a:off x="7463887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animated visualizations</a:t>
            </a:r>
          </a:p>
        </p:txBody>
      </p:sp>
      <p:sp>
        <p:nvSpPr>
          <p:cNvPr id="195" name="functions:  f(obj)"/>
          <p:cNvSpPr txBox="1"/>
          <p:nvPr/>
        </p:nvSpPr>
        <p:spPr>
          <a:xfrm>
            <a:off x="2039526" y="5314314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196" name="methods:  obj.f()"/>
          <p:cNvSpPr txBox="1"/>
          <p:nvPr/>
        </p:nvSpPr>
        <p:spPr>
          <a:xfrm>
            <a:off x="7543758" y="5312925"/>
            <a:ext cx="3095056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methods</a:t>
            </a:r>
            <a:r>
              <a:t>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197" name="tabular analysis"/>
          <p:cNvSpPr txBox="1"/>
          <p:nvPr/>
        </p:nvSpPr>
        <p:spPr>
          <a:xfrm>
            <a:off x="2392869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tabular analysis</a:t>
            </a:r>
          </a:p>
        </p:txBody>
      </p:sp>
      <p:sp>
        <p:nvSpPr>
          <p:cNvPr id="198" name="simple machine learning"/>
          <p:cNvSpPr txBox="1"/>
          <p:nvPr/>
        </p:nvSpPr>
        <p:spPr>
          <a:xfrm>
            <a:off x="7321943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simple machine learning</a:t>
            </a:r>
          </a:p>
        </p:txBody>
      </p:sp>
      <p:sp>
        <p:nvSpPr>
          <p:cNvPr id="199" name="CS 301 content (for review): https://tyler.caraza-harter.com/cs301/fall19/schedule.html"/>
          <p:cNvSpPr txBox="1"/>
          <p:nvPr/>
        </p:nvSpPr>
        <p:spPr>
          <a:xfrm>
            <a:off x="930181" y="8889920"/>
            <a:ext cx="10400284" cy="54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850" dirty="0"/>
              <a:t>CS</a:t>
            </a:r>
            <a:r>
              <a:rPr lang="en-US" sz="2850" dirty="0"/>
              <a:t>220</a:t>
            </a:r>
            <a:r>
              <a:rPr sz="2850" dirty="0"/>
              <a:t> content (for review): </a:t>
            </a:r>
            <a:r>
              <a:rPr lang="en-US" sz="2850" dirty="0">
                <a:hlinkClick r:id="rId3"/>
              </a:rPr>
              <a:t>https://cs220.cs.wisc.edu/f22/schedule.html</a:t>
            </a:r>
            <a:r>
              <a:rPr lang="en-US" sz="2850" dirty="0"/>
              <a:t> </a:t>
            </a:r>
            <a:endParaRPr sz="2850"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urse Logistics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Course Logistics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Website</a:t>
            </a:r>
          </a:p>
        </p:txBody>
      </p:sp>
      <p:sp>
        <p:nvSpPr>
          <p:cNvPr id="205" name="It's here: https://tyler.caraza-harter.com/cs320/f22/schedule.html"/>
          <p:cNvSpPr txBox="1"/>
          <p:nvPr/>
        </p:nvSpPr>
        <p:spPr>
          <a:xfrm>
            <a:off x="967302" y="1516638"/>
            <a:ext cx="82394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It's here: </a:t>
            </a:r>
            <a:r>
              <a:rPr lang="en-US" dirty="0">
                <a:hlinkClick r:id="rId2"/>
              </a:rPr>
              <a:t>https://www.msyamkumar.com/cs320/s23/schedule.html</a:t>
            </a:r>
            <a:endParaRPr u="sng" dirty="0">
              <a:hlinkClick r:id="rId3"/>
            </a:endParaRPr>
          </a:p>
        </p:txBody>
      </p:sp>
      <p:sp>
        <p:nvSpPr>
          <p:cNvPr id="206" name="I'll also use Canvas for four things:…"/>
          <p:cNvSpPr txBox="1"/>
          <p:nvPr/>
        </p:nvSpPr>
        <p:spPr>
          <a:xfrm>
            <a:off x="1197810" y="7087204"/>
            <a:ext cx="979755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also use </a:t>
            </a:r>
            <a:r>
              <a:rPr sz="2800" b="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Canvas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for four things: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general announcements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quizzes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online office hours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grade summaries </a:t>
            </a: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exam location / answers (individual messages)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81799-9251-B3A3-5A9F-C10BD083D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459" y="2348855"/>
            <a:ext cx="10464011" cy="3966017"/>
          </a:xfrm>
          <a:prstGeom prst="rect">
            <a:avLst/>
          </a:prstGeom>
        </p:spPr>
      </p:pic>
      <p:sp>
        <p:nvSpPr>
          <p:cNvPr id="4" name="read syllabus carefully…">
            <a:extLst>
              <a:ext uri="{FF2B5EF4-FFF2-40B4-BE49-F238E27FC236}">
                <a16:creationId xmlns:a16="http://schemas.microsoft.com/office/drawing/2014/main" id="{EE528CB0-DE6A-4EF4-C116-6C7FA2098CB8}"/>
              </a:ext>
            </a:extLst>
          </p:cNvPr>
          <p:cNvSpPr txBox="1"/>
          <p:nvPr/>
        </p:nvSpPr>
        <p:spPr>
          <a:xfrm flipH="1">
            <a:off x="0" y="4166684"/>
            <a:ext cx="40272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read syllabus carefully</a:t>
            </a:r>
          </a:p>
          <a:p>
            <a:pPr>
              <a:defRPr b="0"/>
            </a:pPr>
            <a:r>
              <a:rPr dirty="0"/>
              <a:t>and checkout other content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92AF05-EF9B-4C65-27D2-49E99822306F}"/>
              </a:ext>
            </a:extLst>
          </p:cNvPr>
          <p:cNvCxnSpPr>
            <a:cxnSpLocks/>
          </p:cNvCxnSpPr>
          <p:nvPr/>
        </p:nvCxnSpPr>
        <p:spPr>
          <a:xfrm flipV="1">
            <a:off x="1843459" y="2623279"/>
            <a:ext cx="3103295" cy="15434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cheduled Activities"/>
          <p:cNvSpPr txBox="1">
            <a:spLocks noGrp="1"/>
          </p:cNvSpPr>
          <p:nvPr>
            <p:ph type="title"/>
          </p:nvPr>
        </p:nvSpPr>
        <p:spPr>
          <a:xfrm>
            <a:off x="377309" y="163228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Scheduled Activities</a:t>
            </a:r>
          </a:p>
        </p:txBody>
      </p:sp>
      <p:sp>
        <p:nvSpPr>
          <p:cNvPr id="213" name="Lectures…"/>
          <p:cNvSpPr txBox="1"/>
          <p:nvPr/>
        </p:nvSpPr>
        <p:spPr>
          <a:xfrm>
            <a:off x="796359" y="960642"/>
            <a:ext cx="11696220" cy="9276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2600" b="0"/>
            </a:pPr>
            <a:r>
              <a:rPr dirty="0"/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 times weekly</a:t>
            </a:r>
            <a:r>
              <a:rPr lang="en-US" dirty="0"/>
              <a:t>; recommendation:</a:t>
            </a:r>
            <a:r>
              <a:rPr dirty="0"/>
              <a:t> bring </a:t>
            </a:r>
            <a:r>
              <a:rPr lang="en-US" dirty="0"/>
              <a:t>your</a:t>
            </a:r>
            <a:r>
              <a:rPr dirty="0"/>
              <a:t> laptop</a:t>
            </a:r>
            <a:endParaRPr lang="en-US" dirty="0"/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Required for participation credit! </a:t>
            </a:r>
            <a:r>
              <a:rPr lang="en-US" dirty="0"/>
              <a:t>Attendance recorded via </a:t>
            </a:r>
            <a:r>
              <a:rPr lang="en-US" dirty="0" err="1"/>
              <a:t>TopHat</a:t>
            </a:r>
            <a:r>
              <a:rPr lang="en-US" dirty="0"/>
              <a:t> quizzes (20% score drops)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will often be recorded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posted online (questions will be recorded -- feel free to save until after if you aren't comfortable being recorded)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might not post if bad in-person attendance or technical issues</a:t>
            </a:r>
          </a:p>
          <a:p>
            <a:pPr algn="l">
              <a:spcBef>
                <a:spcPts val="4200"/>
              </a:spcBef>
              <a:defRPr sz="2600" b="0"/>
            </a:pPr>
            <a:r>
              <a:rPr dirty="0"/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Weekly on Mondays</a:t>
            </a:r>
            <a:r>
              <a:rPr lang="en-US" dirty="0"/>
              <a:t> or Tuesdays</a:t>
            </a:r>
            <a:r>
              <a:rPr dirty="0"/>
              <a:t>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320 staff will walk around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3">
                    <a:lumMod val="50000"/>
                  </a:schemeClr>
                </a:solidFill>
              </a:rPr>
              <a:t>Required for participation credit!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Attendance recorded using name cards (3 score drops)</a:t>
            </a:r>
            <a:endParaRPr dirty="0">
              <a:solidFill>
                <a:schemeClr val="tx1"/>
              </a:solidFill>
            </a:endParaRP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5 points per lab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1 point for arriving on time, 3 points for working on the lab, 1 point for staying until end of the lab</a:t>
            </a:r>
          </a:p>
          <a:p>
            <a:pPr marL="6731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2854</Words>
  <Application>Microsoft Macintosh PowerPoint</Application>
  <PresentationFormat>Custom</PresentationFormat>
  <Paragraphs>1147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Courier</vt:lpstr>
      <vt:lpstr>Courier New</vt:lpstr>
      <vt:lpstr>Gill Sans</vt:lpstr>
      <vt:lpstr>GILL SANS LIGHT</vt:lpstr>
      <vt:lpstr>GILL SANS LIGHT</vt:lpstr>
      <vt:lpstr>Gill Sans SemiBold</vt:lpstr>
      <vt:lpstr>White</vt:lpstr>
      <vt:lpstr>[320] Welcome + First Lecture</vt:lpstr>
      <vt:lpstr>Who am I?</vt:lpstr>
      <vt:lpstr>My world </vt:lpstr>
      <vt:lpstr>Who are You? </vt:lpstr>
      <vt:lpstr>Related courses</vt:lpstr>
      <vt:lpstr>Welcome to Data Science Programming II!</vt:lpstr>
      <vt:lpstr>Course Logistics</vt:lpstr>
      <vt:lpstr>Course Website</vt:lpstr>
      <vt:lpstr>Scheduled Activities</vt:lpstr>
      <vt:lpstr>Class organization: People</vt:lpstr>
      <vt:lpstr>Communication</vt:lpstr>
      <vt:lpstr>Graded Work: Exams / Quizzes</vt:lpstr>
      <vt:lpstr>Graded Work: Projects</vt:lpstr>
      <vt:lpstr>Graded Work: Attendance + Surveys</vt:lpstr>
      <vt:lpstr>Letter Grades</vt:lpstr>
      <vt:lpstr>Time Commitment &amp; Academic Conduct</vt:lpstr>
      <vt:lpstr>Reading: same as 220/301 and some others...</vt:lpstr>
      <vt:lpstr>Tips for 320 Success</vt:lpstr>
      <vt:lpstr>Today's Lecture: Reproducibility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Welcome + First Lecture</dc:title>
  <cp:lastModifiedBy>MEENA SYAMKUMAR</cp:lastModifiedBy>
  <cp:revision>29</cp:revision>
  <dcterms:modified xsi:type="dcterms:W3CDTF">2023-01-25T13:16:32Z</dcterms:modified>
</cp:coreProperties>
</file>